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9" r:id="rId10"/>
    <p:sldId id="290" r:id="rId11"/>
    <p:sldId id="291" r:id="rId12"/>
    <p:sldId id="294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7" autoAdjust="0"/>
    <p:restoredTop sz="74736" autoAdjust="0"/>
  </p:normalViewPr>
  <p:slideViewPr>
    <p:cSldViewPr snapToGrid="0">
      <p:cViewPr varScale="1">
        <p:scale>
          <a:sx n="89" d="100"/>
          <a:sy n="89" d="100"/>
        </p:scale>
        <p:origin x="1734" y="84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18.09.2022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Herzlich Willkommen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Marcel Rühle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Fabi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Stellen Praktikum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Betreuer: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Danke fürs vorstellen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Unser Betreuer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Kleine</a:t>
            </a:r>
            <a:r>
              <a:rPr lang="en-US" dirty="0">
                <a:ea typeface="Calibri"/>
                <a:cs typeface="Calibri"/>
              </a:rPr>
              <a:t> Demonstration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Da </a:t>
            </a:r>
            <a:r>
              <a:rPr lang="en-US" dirty="0" err="1">
                <a:ea typeface="Calibri"/>
                <a:cs typeface="Calibri"/>
              </a:rPr>
              <a:t>nicht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sicher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Kompatibel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Auf </a:t>
            </a:r>
            <a:r>
              <a:rPr lang="en-US" dirty="0" err="1">
                <a:ea typeface="Calibri"/>
                <a:cs typeface="Calibri"/>
              </a:rPr>
              <a:t>Folien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2 </a:t>
            </a:r>
            <a:r>
              <a:rPr lang="en-US" dirty="0" err="1">
                <a:ea typeface="Calibri"/>
                <a:cs typeface="Calibri"/>
              </a:rPr>
              <a:t>einfache</a:t>
            </a:r>
            <a:r>
              <a:rPr lang="en-US" dirty="0">
                <a:ea typeface="Calibri"/>
                <a:cs typeface="Calibri"/>
              </a:rPr>
              <a:t> Klassen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Geparst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SimpleClass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vielen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methoden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SimpleExternalClass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aufruft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Alles parst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PCM Repository Model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 Sirius Editor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2 interfaces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BasicComponents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methoden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CompositeDataTypes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Draufklicken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Seff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Seff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</a:t>
            </a:r>
            <a:r>
              <a:rPr lang="en-US" dirty="0" err="1">
                <a:ea typeface="Calibri"/>
                <a:cs typeface="Calibri"/>
              </a:rPr>
              <a:t>Methode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im</a:t>
            </a:r>
            <a:r>
              <a:rPr lang="en-US" dirty="0">
                <a:ea typeface="Calibri"/>
                <a:cs typeface="Calibri"/>
              </a:rPr>
              <a:t> PCM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als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Verzweigung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modelliert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Hello World </a:t>
            </a:r>
            <a:r>
              <a:rPr lang="en-US" dirty="0" err="1">
                <a:ea typeface="Calibri"/>
                <a:cs typeface="Calibri"/>
              </a:rPr>
              <a:t>internalAction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Branch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Transitions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Start / Stop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so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kennts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neues</a:t>
            </a:r>
            <a:r>
              <a:rPr lang="en-US" dirty="0"/>
              <a:t> project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- 2 </a:t>
            </a:r>
            <a:r>
              <a:rPr lang="en-US" dirty="0" err="1">
                <a:ea typeface="Calibri"/>
                <a:cs typeface="Calibri"/>
              </a:rPr>
              <a:t>möglichkeiten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Grüne</a:t>
            </a:r>
            <a:r>
              <a:rPr lang="en-US" dirty="0">
                <a:ea typeface="Calibri"/>
                <a:cs typeface="Calibri"/>
              </a:rPr>
              <a:t> Wiese</a:t>
            </a:r>
          </a:p>
          <a:p>
            <a:r>
              <a:rPr lang="en-US" dirty="0"/>
              <a:t>- Forward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Reverse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legacy system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gegangen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keine</a:t>
            </a:r>
            <a:r>
              <a:rPr lang="en-US" dirty="0"/>
              <a:t> / </a:t>
            </a:r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Nur Code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Alles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ableiten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feature </a:t>
            </a:r>
            <a:r>
              <a:rPr lang="en-US" dirty="0" err="1"/>
              <a:t>oder</a:t>
            </a:r>
            <a:r>
              <a:rPr lang="en-US" dirty="0"/>
              <a:t> bug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Fängt</a:t>
            </a:r>
            <a:r>
              <a:rPr lang="en-US" dirty="0"/>
              <a:t> an Code </a:t>
            </a:r>
            <a:r>
              <a:rPr lang="en-US" dirty="0" err="1"/>
              <a:t>durchzugehen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irgendwas</a:t>
            </a:r>
            <a:r>
              <a:rPr lang="en-US" dirty="0"/>
              <a:t> verstehen</a:t>
            </a:r>
          </a:p>
          <a:p>
            <a:r>
              <a:rPr lang="en-US" dirty="0"/>
              <a:t>- </a:t>
            </a:r>
            <a:r>
              <a:rPr lang="en-US" dirty="0" err="1"/>
              <a:t>Hilfsmittel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grobes</a:t>
            </a:r>
            <a:r>
              <a:rPr lang="en-US" dirty="0"/>
              <a:t> </a:t>
            </a:r>
            <a:r>
              <a:rPr lang="en-US" dirty="0" err="1"/>
              <a:t>Ablauf</a:t>
            </a:r>
            <a:r>
              <a:rPr lang="en-US" dirty="0"/>
              <a:t> diagram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Nicht</a:t>
            </a:r>
            <a:r>
              <a:rPr lang="en-US" dirty="0"/>
              <a:t> so gut</a:t>
            </a:r>
          </a:p>
          <a:p>
            <a:r>
              <a:rPr lang="en-US" dirty="0"/>
              <a:t>- </a:t>
            </a:r>
            <a:r>
              <a:rPr lang="en-US" dirty="0" err="1"/>
              <a:t>Fehleranfällig</a:t>
            </a:r>
            <a:r>
              <a:rPr lang="en-US" dirty="0"/>
              <a:t> (</a:t>
            </a:r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verstanden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besser</a:t>
            </a:r>
            <a:endParaRPr lang="en-US" dirty="0"/>
          </a:p>
          <a:p>
            <a:r>
              <a:rPr lang="en-US" dirty="0"/>
              <a:t>- UML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Aktivitätsdiagram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Automatisierten</a:t>
            </a:r>
            <a:r>
              <a:rPr lang="en-US" dirty="0"/>
              <a:t> </a:t>
            </a:r>
            <a:r>
              <a:rPr lang="en-US" dirty="0" err="1"/>
              <a:t>ReverseEngineering</a:t>
            </a:r>
            <a:r>
              <a:rPr lang="en-US" dirty="0"/>
              <a:t> </a:t>
            </a:r>
            <a:r>
              <a:rPr lang="en-US" dirty="0" err="1"/>
              <a:t>weiterentwickelt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Jetzt</a:t>
            </a:r>
            <a:r>
              <a:rPr lang="en-US" dirty="0"/>
              <a:t>, Aufbau </a:t>
            </a:r>
            <a:r>
              <a:rPr lang="en-US" dirty="0" err="1"/>
              <a:t>kennt</a:t>
            </a:r>
            <a:r>
              <a:rPr lang="en-US" dirty="0"/>
              <a:t>, </a:t>
            </a:r>
            <a:r>
              <a:rPr lang="en-US" dirty="0" err="1"/>
              <a:t>feiner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gemacht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unsere</a:t>
            </a:r>
            <a:r>
              <a:rPr lang="en-US" dirty="0"/>
              <a:t> Aufgabe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umwandeln</a:t>
            </a:r>
            <a:r>
              <a:rPr lang="en-US" dirty="0"/>
              <a:t> In JDT</a:t>
            </a:r>
          </a:p>
          <a:p>
            <a:r>
              <a:rPr lang="en-US" dirty="0"/>
              <a:t>- </a:t>
            </a:r>
            <a:r>
              <a:rPr lang="en-US" dirty="0" err="1"/>
              <a:t>Vergleich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vieles</a:t>
            </a:r>
            <a:r>
              <a:rPr lang="en-US" dirty="0"/>
              <a:t> </a:t>
            </a:r>
            <a:r>
              <a:rPr lang="en-US" dirty="0" err="1"/>
              <a:t>übernommen</a:t>
            </a:r>
            <a:r>
              <a:rPr lang="en-US" dirty="0"/>
              <a:t> (</a:t>
            </a:r>
            <a:r>
              <a:rPr lang="en-US" dirty="0" err="1"/>
              <a:t>MoDisco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variablen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schwierig</a:t>
            </a:r>
            <a:r>
              <a:rPr lang="en-US" dirty="0"/>
              <a:t>: Internal / External,</a:t>
            </a:r>
          </a:p>
          <a:p>
            <a:r>
              <a:rPr lang="en-US" dirty="0"/>
              <a:t>- internal = </a:t>
            </a:r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/>
              <a:t>- external = </a:t>
            </a:r>
            <a:r>
              <a:rPr lang="en-US" dirty="0" err="1"/>
              <a:t>Aufruf</a:t>
            </a:r>
            <a:r>
              <a:rPr lang="en-US" dirty="0"/>
              <a:t> </a:t>
            </a:r>
            <a:r>
              <a:rPr lang="en-US" dirty="0" err="1"/>
              <a:t>fremde</a:t>
            </a:r>
            <a:r>
              <a:rPr lang="en-US" dirty="0"/>
              <a:t> </a:t>
            </a:r>
            <a:r>
              <a:rPr lang="en-US" dirty="0" err="1"/>
              <a:t>Komponente</a:t>
            </a:r>
            <a:endParaRPr lang="en-US" dirty="0"/>
          </a:p>
          <a:p>
            <a:r>
              <a:rPr lang="en-US" dirty="0"/>
              <a:t>- alt -&gt; </a:t>
            </a:r>
            <a:r>
              <a:rPr lang="en-US" dirty="0" err="1"/>
              <a:t>eigene</a:t>
            </a:r>
            <a:r>
              <a:rPr lang="en-US" dirty="0"/>
              <a:t> Library, </a:t>
            </a:r>
            <a:r>
              <a:rPr lang="en-US" dirty="0" err="1"/>
              <a:t>SourceCodeDecorator</a:t>
            </a:r>
            <a:r>
              <a:rPr lang="en-US" dirty="0"/>
              <a:t>, </a:t>
            </a:r>
            <a:r>
              <a:rPr lang="en-US" dirty="0" err="1"/>
              <a:t>verbindungen</a:t>
            </a:r>
            <a:r>
              <a:rPr lang="en-US" dirty="0"/>
              <a:t> </a:t>
            </a:r>
            <a:r>
              <a:rPr lang="en-US" dirty="0" err="1"/>
              <a:t>Modeliert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</a:t>
            </a:r>
            <a:r>
              <a:rPr lang="en-US" dirty="0"/>
              <a:t> -&gt; HashMap, </a:t>
            </a:r>
            <a:r>
              <a:rPr lang="en-US" dirty="0" err="1"/>
              <a:t>voller</a:t>
            </a:r>
            <a:r>
              <a:rPr lang="en-US" dirty="0"/>
              <a:t> </a:t>
            </a:r>
            <a:r>
              <a:rPr lang="en-US" dirty="0" err="1"/>
              <a:t>Packetname</a:t>
            </a:r>
            <a:r>
              <a:rPr lang="en-US" dirty="0"/>
              <a:t> + </a:t>
            </a:r>
            <a:r>
              <a:rPr lang="en-US" dirty="0" err="1"/>
              <a:t>Klasse</a:t>
            </a:r>
            <a:r>
              <a:rPr lang="en-US" dirty="0"/>
              <a:t> +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Genauer</a:t>
            </a:r>
            <a:r>
              <a:rPr lang="en-US" dirty="0"/>
              <a:t> </a:t>
            </a:r>
            <a:r>
              <a:rPr lang="en-US" dirty="0" err="1"/>
              <a:t>anschaut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/>
              <a:t>MoDisco</a:t>
            </a:r>
            <a:r>
              <a:rPr lang="en-US" dirty="0"/>
              <a:t>-version </a:t>
            </a:r>
            <a:r>
              <a:rPr lang="en-US" dirty="0" err="1"/>
              <a:t>einfach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de-DE" dirty="0"/>
              <a:t>Über </a:t>
            </a:r>
            <a:r>
              <a:rPr lang="de-DE" dirty="0" err="1"/>
              <a:t>statement</a:t>
            </a:r>
            <a:r>
              <a:rPr lang="de-DE" dirty="0"/>
              <a:t> direkt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JaMoPP</a:t>
            </a:r>
            <a:r>
              <a:rPr lang="de-DE" dirty="0"/>
              <a:t> verloren gegangen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isLastTypeInternalAction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SourceCodeDecorator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Schauen ob internal / external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komplizierter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unserem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Mussten</a:t>
            </a:r>
            <a:r>
              <a:rPr lang="en-US" dirty="0"/>
              <a:t> extra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gehen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Auch </a:t>
            </a:r>
            <a:r>
              <a:rPr lang="en-US" dirty="0" err="1"/>
              <a:t>direkte</a:t>
            </a:r>
            <a:r>
              <a:rPr lang="en-US" dirty="0"/>
              <a:t> information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Sogar noch besser (</a:t>
            </a:r>
            <a:r>
              <a:rPr lang="de-DE" dirty="0" err="1"/>
              <a:t>MoDisco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Einzeiler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Fluent API</a:t>
            </a:r>
          </a:p>
          <a:p>
            <a:r>
              <a:rPr lang="en-US" dirty="0"/>
              <a:t>- </a:t>
            </a:r>
            <a:r>
              <a:rPr lang="en-US" dirty="0" err="1"/>
              <a:t>unten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viele</a:t>
            </a:r>
            <a:r>
              <a:rPr lang="en-US" dirty="0"/>
              <a:t> factories für PCM </a:t>
            </a:r>
            <a:r>
              <a:rPr lang="en-US" dirty="0" err="1"/>
              <a:t>elemente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Ausschnitt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VariableUsage</a:t>
            </a:r>
            <a:r>
              <a:rPr lang="en-US" dirty="0"/>
              <a:t> </a:t>
            </a:r>
            <a:r>
              <a:rPr lang="en-US" dirty="0" err="1"/>
              <a:t>setzen</a:t>
            </a:r>
            <a:endParaRPr lang="en-US" dirty="0"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erstellen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referenzieren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komplexer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einzeiler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91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74459"/>
              </p:ext>
            </p:extLst>
          </p:nvPr>
        </p:nvGraphicFramePr>
        <p:xfrm>
          <a:off x="333909" y="1340778"/>
          <a:ext cx="11483937" cy="4788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488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793380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051462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490607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758345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 </a:t>
                      </a:r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SwitchStatement</a:t>
                      </a:r>
                      <a:r>
                        <a:rPr lang="de-DE" dirty="0"/>
                        <a:t>,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TryStatement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IfStatement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dirty="0" err="1"/>
                        <a:t>ifElseStatement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dirty="0" err="1"/>
                        <a:t>Condition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SynchronizedStatement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41042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C2D54-3E37-3F12-670D-823CBA4D6771}"/>
              </a:ext>
            </a:extLst>
          </p:cNvPr>
          <p:cNvSpPr txBox="1"/>
          <p:nvPr/>
        </p:nvSpPr>
        <p:spPr>
          <a:xfrm>
            <a:off x="333768" y="2944780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1EEEC8-63B4-4AB1-2368-8B87CF83BAC8}"/>
              </a:ext>
            </a:extLst>
          </p:cNvPr>
          <p:cNvSpPr txBox="1"/>
          <p:nvPr/>
        </p:nvSpPr>
        <p:spPr>
          <a:xfrm>
            <a:off x="406828" y="1254623"/>
            <a:ext cx="276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a typeface="+mj-lt"/>
                <a:cs typeface="+mj-lt"/>
              </a:rPr>
              <a:t>MoDisco</a:t>
            </a:r>
            <a:r>
              <a:rPr lang="de-DE" dirty="0">
                <a:ea typeface="+mj-lt"/>
                <a:cs typeface="+mj-lt"/>
              </a:rPr>
              <a:t>-Version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3602" y="5142237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396811" y="1903152"/>
            <a:ext cx="9421281" cy="28589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8D8AD6-0877-B865-62D3-75AD53A22DD5}"/>
              </a:ext>
            </a:extLst>
          </p:cNvPr>
          <p:cNvSpPr txBox="1"/>
          <p:nvPr/>
        </p:nvSpPr>
        <p:spPr>
          <a:xfrm>
            <a:off x="288000" y="1441487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9430B1-0C24-6C1A-62CD-72D4CF69C6EA}"/>
              </a:ext>
            </a:extLst>
          </p:cNvPr>
          <p:cNvSpPr txBox="1"/>
          <p:nvPr/>
        </p:nvSpPr>
        <p:spPr>
          <a:xfrm>
            <a:off x="288000" y="4721323"/>
            <a:ext cx="2848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JDT-Version</a:t>
            </a: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255034"/>
            <a:ext cx="12283192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3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  <a:endParaRPr lang="de-DE" sz="1300" b="0" dirty="0">
              <a:solidFill>
                <a:srgbClr val="185E73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3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3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3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3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3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300459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3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 panose="020B0809050000020004" pitchFamily="49" charset="0"/>
              </a:rPr>
              <a:t>	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300" b="0" dirty="0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00" y="1218431"/>
            <a:ext cx="9951988" cy="489046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[</a:t>
            </a:r>
            <a:r>
              <a:rPr lang="de-DE" sz="1400" dirty="0" err="1"/>
              <a:t>Fluent</a:t>
            </a:r>
            <a:r>
              <a:rPr lang="de-DE" sz="1400" dirty="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94374A0-0C85-0200-49C1-95BFCAE63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97" y="1074821"/>
            <a:ext cx="7085632" cy="5237506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5686" y="581190"/>
            <a:ext cx="8460627" cy="5695619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 err="1">
                <a:cs typeface="Arial"/>
              </a:rPr>
              <a:t>JUnit</a:t>
            </a:r>
            <a:r>
              <a:rPr lang="de-DE" dirty="0">
                <a:cs typeface="Arial"/>
              </a:rPr>
              <a:t> als Test-Framework</a:t>
            </a:r>
          </a:p>
          <a:p>
            <a:pPr marL="271145" indent="-271145"/>
            <a:r>
              <a:rPr lang="de-DE" dirty="0">
                <a:cs typeface="Arial"/>
              </a:rPr>
              <a:t>Vier Standardtestfälle für jede Besucher-Methode</a:t>
            </a:r>
          </a:p>
          <a:p>
            <a:pPr marL="626745" lvl="1" indent="-271145"/>
            <a:r>
              <a:rPr lang="de-DE" sz="2350" dirty="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 dirty="0">
                <a:cs typeface="Arial"/>
              </a:rPr>
              <a:t>Gleiches Statement als </a:t>
            </a:r>
            <a:r>
              <a:rPr lang="de-DE" sz="2350" dirty="0" err="1">
                <a:cs typeface="Arial"/>
              </a:rPr>
              <a:t>Kindelement</a:t>
            </a:r>
            <a:endParaRPr lang="de-DE" sz="2350" dirty="0">
              <a:cs typeface="Arial"/>
            </a:endParaRPr>
          </a:p>
          <a:p>
            <a:pPr marL="626745" lvl="1" indent="-271145"/>
            <a:r>
              <a:rPr lang="de-DE" sz="2350" dirty="0">
                <a:cs typeface="Arial"/>
              </a:rPr>
              <a:t>Anderes Statement als </a:t>
            </a:r>
            <a:r>
              <a:rPr lang="de-DE" sz="2350" dirty="0" err="1">
                <a:cs typeface="Arial"/>
              </a:rPr>
              <a:t>Kindelement</a:t>
            </a:r>
            <a:endParaRPr lang="de-DE" sz="2350" dirty="0">
              <a:cs typeface="Arial"/>
            </a:endParaRPr>
          </a:p>
          <a:p>
            <a:pPr marL="982345" lvl="2" indent="-264795"/>
            <a:r>
              <a:rPr lang="de-DE" dirty="0">
                <a:cs typeface="Arial"/>
              </a:rPr>
              <a:t>Expression-Statement</a:t>
            </a:r>
          </a:p>
          <a:p>
            <a:pPr marL="982345" lvl="2" indent="-264795"/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-/</a:t>
            </a:r>
            <a:r>
              <a:rPr lang="de-DE" dirty="0" err="1">
                <a:cs typeface="Arial"/>
              </a:rPr>
              <a:t>If</a:t>
            </a:r>
            <a:r>
              <a:rPr lang="de-DE" dirty="0">
                <a:cs typeface="Arial"/>
              </a:rPr>
              <a:t>-Statement</a:t>
            </a:r>
          </a:p>
          <a:p>
            <a:pPr marL="271145" indent="-271145"/>
            <a:r>
              <a:rPr lang="de-DE" dirty="0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Statement-Besucher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-Expression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VariableDeclaration</a:t>
            </a:r>
            <a:r>
              <a:rPr lang="de-DE" sz="2350" dirty="0">
                <a:cs typeface="Arial"/>
              </a:rPr>
              <a:t>-Statement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626745" lvl="1" indent="-271145"/>
            <a:r>
              <a:rPr lang="de-DE" sz="2350" dirty="0">
                <a:cs typeface="Arial"/>
              </a:rPr>
              <a:t>Konkreter Schleifenzähler</a:t>
            </a:r>
          </a:p>
          <a:p>
            <a:pPr marL="271166" indent="-271145"/>
            <a:r>
              <a:rPr lang="de-DE" dirty="0">
                <a:cs typeface="Arial"/>
              </a:rPr>
              <a:t>Ergebnisse an Moritz </a:t>
            </a:r>
            <a:r>
              <a:rPr lang="de-DE" dirty="0" err="1">
                <a:cs typeface="Arial"/>
              </a:rPr>
              <a:t>Gstür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Refinement</a:t>
            </a:r>
            <a:r>
              <a:rPr lang="de-DE" dirty="0">
                <a:cs typeface="Arial"/>
              </a:rPr>
              <a:t> und Komposition)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–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–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– 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CBF5DC-9C87-2BF1-8285-999599DB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1202475"/>
            <a:ext cx="9436187" cy="5032940"/>
          </a:xfrm>
        </p:spPr>
      </p:pic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333362A-841D-60DF-5248-82BC83692ABE}"/>
              </a:ext>
            </a:extLst>
          </p:cNvPr>
          <p:cNvSpPr txBox="1"/>
          <p:nvPr/>
        </p:nvSpPr>
        <p:spPr>
          <a:xfrm>
            <a:off x="8065456" y="5728035"/>
            <a:ext cx="2235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400" dirty="0"/>
              <a:t>[SWT2 2018]</a:t>
            </a:r>
          </a:p>
          <a:p>
            <a:pPr algn="r"/>
            <a:r>
              <a:rPr lang="de-DE" sz="1400" dirty="0"/>
              <a:t>[Palladio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internem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/>
              <a:t>Ressourcennutzung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193711" y="1218431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CBF10A5-C312-184B-1D2A-B17B0B90B830}"/>
              </a:ext>
            </a:extLst>
          </p:cNvPr>
          <p:cNvSpPr txBox="1"/>
          <p:nvPr/>
        </p:nvSpPr>
        <p:spPr>
          <a:xfrm>
            <a:off x="7884448" y="5760977"/>
            <a:ext cx="3403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400" dirty="0"/>
              <a:t>   [SWT2 2018]</a:t>
            </a:r>
          </a:p>
          <a:p>
            <a:pPr algn="r"/>
            <a:r>
              <a:rPr lang="de-DE" sz="1400" dirty="0"/>
              <a:t>[Palladio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401826"/>
            <a:ext cx="9158904" cy="767748"/>
          </a:xfrm>
        </p:spPr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Erste 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Besucher-Muster basiert direkt auf der JDT-Bibliothek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Anreicherung des Quelltext-Modells mit zusätzlichen Informationen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JDT-Version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41374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1624</Words>
  <Application>Microsoft Office PowerPoint</Application>
  <PresentationFormat>Breitbild</PresentationFormat>
  <Paragraphs>504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MoDisco-Version</vt:lpstr>
      <vt:lpstr>JaMoPP-Version</vt:lpstr>
      <vt:lpstr>JDT-Version</vt:lpstr>
      <vt:lpstr>Aufbau der Ansätze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Fabian Wenzel</cp:lastModifiedBy>
  <cp:revision>126</cp:revision>
  <dcterms:created xsi:type="dcterms:W3CDTF">2017-12-07T14:50:50Z</dcterms:created>
  <dcterms:modified xsi:type="dcterms:W3CDTF">2022-09-18T20:28:27Z</dcterms:modified>
</cp:coreProperties>
</file>